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sldIdLst>
    <p:sldId id="262" r:id="rId3"/>
    <p:sldId id="257" r:id="rId4"/>
    <p:sldId id="261" r:id="rId5"/>
    <p:sldId id="266" r:id="rId6"/>
    <p:sldId id="260" r:id="rId7"/>
    <p:sldId id="258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9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18:27:48.8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 0 24575,'-22'25'0,"1"1"0,1 1 0,1 1 0,2 0 0,-22 47 0,34-63 0,1 1 0,0-1 0,1 1 0,0 0 0,1 0 0,0 0 0,1 0 0,1 14 0,0-27 0,0 0 0,0 1 0,0-1 0,0 0 0,0 0 0,0 0 0,0 1 0,0-1 0,0 0 0,0 0 0,0 1 0,0-1 0,0 0 0,0 0 0,0 1 0,0-1 0,0 0 0,0 0 0,0 0 0,1 1 0,-1-1 0,0 0 0,0 0 0,0 0 0,0 0 0,0 1 0,1-1 0,-1 0 0,0 0 0,0 0 0,0 0 0,1 0 0,-1 1 0,0-1 0,0 0 0,0 0 0,1 0 0,-1 0 0,0 0 0,0 0 0,1 0 0,-1 0 0,0 0 0,0 0 0,0 0 0,1 0 0,12-8 0,10-14 0,-20 18 3,28-35-687,67-63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F76DC-2CD2-4E98-B850-CC73F19D63F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D8CC0-B379-4E78-A53B-7AF03912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0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76A71-D225-BF30-3E16-E24211DE6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0FE105-E501-D428-A9DC-F8723D71F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9C93B-70CA-E84E-BC45-D451B26BC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CA95D-26E3-DD44-1649-323786B9F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D8CC0-B379-4E78-A53B-7AF03912A8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3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F6832-7951-323E-2959-6A851A0E2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A63AF-E3E2-3DDA-FD44-2D0863A7C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8AD56-074C-87E5-E69E-090118E7C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1C6F-6481-1219-714B-2C68C6B9B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D8CC0-B379-4E78-A53B-7AF03912A8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2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42940-57C9-DDB3-393B-A003E0AC4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3126F-E06F-24D7-FA62-D1E7C3D15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8BC74-AAAB-7B2B-149E-BE03094C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84359-4517-9CAB-0361-C4CA155A8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D8CC0-B379-4E78-A53B-7AF03912A8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4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42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9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6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3F26-7D8E-EB75-A3BB-59F8E6CB4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84ED0-6618-E0A4-3896-7771E2D20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F7E2E-8270-B419-8A81-55936E4A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4066B-6487-CE10-BB01-F56FBC61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EF472-E869-C663-7BDF-46160B30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0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8313-21CA-4E42-7D5A-E1DB903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381F0-F48E-931F-B2F3-D5B90D679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21DC9-5DCE-D53A-D936-3DC80829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FDB6-7102-CFFA-665D-87B56CAA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2ED10-6152-2BDC-D3BA-94DD57DC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9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591C-6FBF-9F8D-FD04-34BA4162C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CE802-7C94-26C1-0FCD-F556BCC3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67BF3-325A-C97E-D59E-29217690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0EDA2-A965-2946-02BF-7817785E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4FB75-9068-4829-8AAE-8E45F923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F92D-D3C1-1485-BB20-F316C9B5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A98E-8317-346D-4008-A2D123D7A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B263C-78E6-D742-A1EB-4124895B1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61811-1EEE-6140-3AFA-350E7171F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EBE70-8925-D2BD-645D-A61231BA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342DA-0630-450F-E8AC-426EE865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9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D641-335B-3B06-791B-BD5E6DCD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C5CBE-3BBC-7894-21C1-EA17DEE9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82BD8-6542-EDE7-4316-CC38519C0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BA585-0D63-298D-7680-2FE5D8FDA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8F4F7-3F2C-EC90-5B81-E7B190627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6A5BF-E2F5-86F6-1FB0-D00FE3FD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7373C-3D52-94A5-176A-2AA21ED3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7D803-1699-0221-7917-FCF46AF0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F1A02-5E06-A491-D69A-6258EFC1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37FE2-819F-F3A0-E973-FF0B6C46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07CD3-49C1-92D3-5FED-29537DCB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89CDB-7DB8-5C54-D310-FEFA82EA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03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EE52FE-5442-E2C3-DB85-9B838688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9F93E-30F9-33A1-6A8E-CB8373D5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985D-8395-B302-842D-739ADBC8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45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4FF-BF9B-9C4B-CCBC-AB447DD3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E4BA-3EBC-1B10-3154-1A414065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4CE6D-1476-A238-71E0-E32ADE9AE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FC9C5-7620-D400-B84B-838C1B34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A45D4-B0DF-AEBD-F35E-83051D10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39DBD-689C-BE0F-A748-AE7B6F41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648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263-8377-2255-464D-3216E0FA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EC640-4F1B-5585-FB33-C64AD0932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8BC15-423E-1908-F265-4707C4605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50032-2A00-7BC8-3CFF-B87F601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07B1-D50D-3FFF-606E-6CB30639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3C33-3774-F6F1-0C3A-E41642AD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09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FDAE-4233-C911-1E72-BD5BA778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C0D14-8A2C-F007-7B2F-0A27ECC47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98402-EBDA-3917-65F0-1EB3E699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7200C-BD57-F7C3-6933-F8706FF6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C8329-067C-F1A9-E796-6C8ACE5B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41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D25ACD-3423-942F-8F1A-4DCA0FAA8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1940C-34A5-EB86-A79A-5C2B50385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B14A6-92E6-7D3C-F3CA-47E5D808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D916-2CCC-6281-F9E0-13CE0DBC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94A55-079C-E4E2-CCC5-1FC745CD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7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1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9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2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6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7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2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35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42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A3518-06E1-8CE2-1C03-15970BDE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E1B05-4766-365C-9753-2A0C9B983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164B7-DA29-12B6-3CB5-3EABCCDF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669C3E-B035-4A1B-8D08-A71CEB4CFFA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B0D71-46FB-A8D7-0ED7-90020A34A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AE5FE-B22C-EDCF-4AAF-28E1EE564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E9551E-3CDB-4414-ABC7-BEBCF9C39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72119-15EE-47DF-D374-E71E52162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93C8AB-0C43-BC2D-31E8-020DE721639F}"/>
              </a:ext>
            </a:extLst>
          </p:cNvPr>
          <p:cNvSpPr txBox="1"/>
          <p:nvPr/>
        </p:nvSpPr>
        <p:spPr>
          <a:xfrm>
            <a:off x="1522181" y="2491849"/>
            <a:ext cx="9356106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Maiandra GD" panose="020E0502030308020204" pitchFamily="34" charset="0"/>
              </a:rPr>
              <a:t>LabMach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BE6CE2-40C8-7CA5-88C6-775F6F403F13}"/>
              </a:ext>
            </a:extLst>
          </p:cNvPr>
          <p:cNvGrpSpPr/>
          <p:nvPr/>
        </p:nvGrpSpPr>
        <p:grpSpPr>
          <a:xfrm>
            <a:off x="6066352" y="1276594"/>
            <a:ext cx="4603467" cy="3953164"/>
            <a:chOff x="3149601" y="1981200"/>
            <a:chExt cx="3073400" cy="2432849"/>
          </a:xfrm>
        </p:grpSpPr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6490A547-1FE6-FEC4-9D7F-3E1C54B47EEC}"/>
                </a:ext>
              </a:extLst>
            </p:cNvPr>
            <p:cNvSpPr/>
            <p:nvPr/>
          </p:nvSpPr>
          <p:spPr>
            <a:xfrm>
              <a:off x="3149601" y="1981200"/>
              <a:ext cx="3073400" cy="2432849"/>
            </a:xfrm>
            <a:prstGeom prst="roundRect">
              <a:avLst>
                <a:gd name="adj" fmla="val 21618"/>
              </a:avLst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98448">
                <a:spcAft>
                  <a:spcPts val="600"/>
                </a:spcAft>
              </a:pPr>
              <a:r>
                <a:rPr lang="en-US" sz="23572" kern="1200" dirty="0">
                  <a:solidFill>
                    <a:schemeClr val="bg1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Bernard MT Condensed" panose="02050806060905020404" pitchFamily="18" charset="0"/>
                  <a:ea typeface="+mn-ea"/>
                  <a:cs typeface="+mn-cs"/>
                </a:rPr>
                <a:t>L</a:t>
              </a:r>
              <a:r>
                <a:rPr lang="en-US" sz="23572" kern="1200" dirty="0">
                  <a:solidFill>
                    <a:srgbClr val="555555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Bernard MT Condensed" panose="02050806060905020404" pitchFamily="18" charset="0"/>
                  <a:ea typeface="+mn-ea"/>
                  <a:cs typeface="+mn-cs"/>
                </a:rPr>
                <a:t> </a:t>
              </a:r>
              <a:r>
                <a:rPr lang="en-US" sz="11360" kern="1200" dirty="0">
                  <a:solidFill>
                    <a:srgbClr val="555555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Bernard MT Condensed" panose="02050806060905020404" pitchFamily="18" charset="0"/>
                  <a:ea typeface="+mn-ea"/>
                  <a:cs typeface="+mn-cs"/>
                </a:rPr>
                <a:t> </a:t>
              </a:r>
              <a:r>
                <a:rPr lang="en-US" sz="11360" kern="1200" dirty="0">
                  <a:solidFill>
                    <a:schemeClr val="tx1"/>
                  </a:solidFill>
                  <a:latin typeface="Bernard MT Condensed" panose="02050806060905020404" pitchFamily="18" charset="0"/>
                  <a:ea typeface="+mn-ea"/>
                  <a:cs typeface="+mn-cs"/>
                </a:rPr>
                <a:t>B      </a:t>
              </a:r>
              <a:endParaRPr lang="en-US" sz="80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35064F-095C-C784-5A49-CC15104B026E}"/>
                </a:ext>
              </a:extLst>
            </p:cNvPr>
            <p:cNvSpPr/>
            <p:nvPr/>
          </p:nvSpPr>
          <p:spPr>
            <a:xfrm>
              <a:off x="4469220" y="2423286"/>
              <a:ext cx="1504462" cy="14385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4" name="Picture 4" descr="https://static.thenounproject.com/png/1260388-84.png">
              <a:extLst>
                <a:ext uri="{FF2B5EF4-FFF2-40B4-BE49-F238E27FC236}">
                  <a16:creationId xmlns:a16="http://schemas.microsoft.com/office/drawing/2014/main" id="{E5E4B162-DC59-56BE-DFD3-982F0DE05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917" y="2729090"/>
              <a:ext cx="937069" cy="937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594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4E11C1-45AE-AB8B-6367-416F6CCBA24E}"/>
              </a:ext>
            </a:extLst>
          </p:cNvPr>
          <p:cNvSpPr txBox="1"/>
          <p:nvPr/>
        </p:nvSpPr>
        <p:spPr>
          <a:xfrm>
            <a:off x="641180" y="4863187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LabMach is a platform which will provide free access to information about latest research tools and techniques of different fields of science. </a:t>
            </a:r>
          </a:p>
        </p:txBody>
      </p:sp>
      <p:pic>
        <p:nvPicPr>
          <p:cNvPr id="7" name="Picture 6" descr="A cartoon of a person in a lab coat and glasses sitting at a desk with a microscope&#10;&#10;Description automatically generated">
            <a:extLst>
              <a:ext uri="{FF2B5EF4-FFF2-40B4-BE49-F238E27FC236}">
                <a16:creationId xmlns:a16="http://schemas.microsoft.com/office/drawing/2014/main" id="{7962E89A-3C2D-C65C-0CE5-144DFF8E7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9" y="928977"/>
            <a:ext cx="3758184" cy="3758184"/>
          </a:xfrm>
          <a:prstGeom prst="rect">
            <a:avLst/>
          </a:prstGeom>
        </p:spPr>
      </p:pic>
      <p:pic>
        <p:nvPicPr>
          <p:cNvPr id="5" name="Picture 4" descr="A cartoon of a person in a lab coat and mask working on a computer&#10;&#10;Description automatically generated">
            <a:extLst>
              <a:ext uri="{FF2B5EF4-FFF2-40B4-BE49-F238E27FC236}">
                <a16:creationId xmlns:a16="http://schemas.microsoft.com/office/drawing/2014/main" id="{1953B26F-DC09-EE45-4F3A-B2FC1099B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55" y="928977"/>
            <a:ext cx="3758184" cy="3758184"/>
          </a:xfrm>
          <a:prstGeom prst="rect">
            <a:avLst/>
          </a:prstGeom>
        </p:spPr>
      </p:pic>
      <p:pic>
        <p:nvPicPr>
          <p:cNvPr id="4" name="Picture 3" descr="A cartoon of a person in a lab coat&#10;&#10;Description automatically generated">
            <a:extLst>
              <a:ext uri="{FF2B5EF4-FFF2-40B4-BE49-F238E27FC236}">
                <a16:creationId xmlns:a16="http://schemas.microsoft.com/office/drawing/2014/main" id="{B2CA60B6-F2E0-BB4D-F328-87E2EC0B2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400" y="928978"/>
            <a:ext cx="3758184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2285B-E3F2-3352-E2EB-E8D4B524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D1CA68E-E996-3BA3-2AAA-A35744AA6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8087" y="1495670"/>
            <a:ext cx="5565585" cy="4205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2" descr="How to write a research paper">
            <a:extLst>
              <a:ext uri="{FF2B5EF4-FFF2-40B4-BE49-F238E27FC236}">
                <a16:creationId xmlns:a16="http://schemas.microsoft.com/office/drawing/2014/main" id="{81B2EC25-D2CB-A669-A4C0-24E566DE3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143" y1="54286" x2="57143" y2="76286"/>
                        <a14:foregroundMark x1="63143" y1="72000" x2="58714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8" r="25744"/>
          <a:stretch/>
        </p:blipFill>
        <p:spPr bwMode="auto">
          <a:xfrm>
            <a:off x="506032" y="1495672"/>
            <a:ext cx="2555794" cy="252183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1B93FDB-3D5B-5F69-4CFE-FD6A0A2F65D4}"/>
              </a:ext>
            </a:extLst>
          </p:cNvPr>
          <p:cNvGrpSpPr/>
          <p:nvPr/>
        </p:nvGrpSpPr>
        <p:grpSpPr>
          <a:xfrm>
            <a:off x="3465501" y="1495670"/>
            <a:ext cx="2478096" cy="2521835"/>
            <a:chOff x="4359092" y="1430766"/>
            <a:chExt cx="4396680" cy="484094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CAC0CE8-63FF-AD1F-661F-7AC9837A7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33" b="90000" l="10000" r="90000">
                          <a14:foregroundMark x1="46319" y1="15656" x2="47583" y2="32333"/>
                          <a14:foregroundMark x1="30583" y1="21333" x2="34667" y2="72333"/>
                          <a14:foregroundMark x1="29667" y1="75917" x2="48667" y2="79917"/>
                          <a14:foregroundMark x1="48667" y1="79917" x2="63250" y2="72833"/>
                          <a14:foregroundMark x1="63250" y1="72833" x2="49417" y2="63083"/>
                          <a14:foregroundMark x1="49417" y1="63083" x2="37417" y2="71417"/>
                          <a14:foregroundMark x1="37417" y1="71417" x2="45417" y2="81167"/>
                          <a14:foregroundMark x1="45417" y1="81167" x2="52583" y2="83750"/>
                          <a14:foregroundMark x1="75750" y1="17583" x2="27000" y2="18750"/>
                          <a14:foregroundMark x1="27000" y1="18750" x2="25250" y2="13333"/>
                          <a14:foregroundMark x1="70167" y1="17083" x2="63083" y2="39500"/>
                          <a14:foregroundMark x1="63083" y1="39500" x2="30167" y2="43583"/>
                          <a14:foregroundMark x1="30167" y1="43583" x2="41667" y2="25750"/>
                          <a14:foregroundMark x1="41667" y1="25750" x2="64583" y2="33583"/>
                          <a14:foregroundMark x1="64583" y1="33583" x2="67250" y2="51083"/>
                          <a14:foregroundMark x1="67250" y1="51083" x2="63417" y2="56667"/>
                          <a14:foregroundMark x1="42513" y1="12000" x2="42083" y2="11833"/>
                          <a14:foregroundMark x1="67750" y1="21833" x2="51628" y2="15552"/>
                          <a14:foregroundMark x1="39666" y1="14250" x2="31250" y2="22667"/>
                          <a14:foregroundMark x1="40579" y1="13337" x2="39666" y2="14250"/>
                          <a14:foregroundMark x1="42083" y1="11833" x2="41174" y2="12742"/>
                          <a14:foregroundMark x1="31250" y1="22667" x2="58583" y2="32083"/>
                          <a14:foregroundMark x1="58583" y1="32083" x2="59667" y2="17167"/>
                          <a14:foregroundMark x1="59667" y1="17167" x2="58500" y2="15944"/>
                          <a14:foregroundMark x1="31083" y1="15333" x2="42500" y2="23583"/>
                          <a14:foregroundMark x1="40543" y1="14250" x2="40333" y2="13250"/>
                          <a14:foregroundMark x1="42500" y1="23583" x2="40543" y2="14250"/>
                          <a14:foregroundMark x1="40333" y1="13250" x2="32750" y2="15167"/>
                          <a14:foregroundMark x1="32750" y1="15167" x2="32667" y2="15500"/>
                          <a14:foregroundMark x1="61833" y1="28250" x2="61000" y2="31250"/>
                          <a14:foregroundMark x1="37167" y1="19750" x2="36417" y2="23333"/>
                          <a14:foregroundMark x1="76417" y1="58333" x2="76833" y2="71500"/>
                          <a14:foregroundMark x1="76833" y1="71500" x2="72083" y2="82083"/>
                          <a14:foregroundMark x1="72083" y1="82083" x2="60250" y2="82667"/>
                          <a14:foregroundMark x1="60624" y1="14338" x2="64583" y2="14833"/>
                          <a14:foregroundMark x1="64583" y1="14833" x2="60781" y2="14603"/>
                          <a14:foregroundMark x1="41500" y1="7583" x2="62500" y2="9833"/>
                          <a14:foregroundMark x1="62500" y1="9833" x2="62667" y2="9917"/>
                          <a14:backgroundMark x1="43917" y1="14500" x2="46500" y2="14583"/>
                          <a14:backgroundMark x1="41750" y1="13167" x2="55989" y2="13773"/>
                          <a14:backgroundMark x1="56101" y1="13956" x2="41167" y2="14250"/>
                          <a14:backgroundMark x1="41167" y1="14250" x2="41167" y2="14250"/>
                          <a14:backgroundMark x1="59083" y1="13250" x2="51833" y2="13000"/>
                          <a14:backgroundMark x1="60917" y1="14833" x2="48250" y2="13250"/>
                        </a14:backgroundRemoval>
                      </a14:imgEffect>
                    </a14:imgLayer>
                  </a14:imgProps>
                </a:ext>
              </a:extLst>
            </a:blip>
            <a:srcRect l="5380" r="3798"/>
            <a:stretch/>
          </p:blipFill>
          <p:spPr>
            <a:xfrm>
              <a:off x="4359092" y="1430766"/>
              <a:ext cx="4396680" cy="484094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5F4B6D-E9D7-A3EA-5685-3AE3E6F15855}"/>
                </a:ext>
              </a:extLst>
            </p:cNvPr>
            <p:cNvSpPr/>
            <p:nvPr/>
          </p:nvSpPr>
          <p:spPr>
            <a:xfrm>
              <a:off x="4980791" y="1828800"/>
              <a:ext cx="3141233" cy="396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32E46AE-99BD-B68A-9D63-2E4EF11473A9}"/>
              </a:ext>
            </a:extLst>
          </p:cNvPr>
          <p:cNvSpPr txBox="1"/>
          <p:nvPr/>
        </p:nvSpPr>
        <p:spPr>
          <a:xfrm>
            <a:off x="398279" y="4636912"/>
            <a:ext cx="5697721" cy="169277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endParaRPr lang="en-US" sz="8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 c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omprehensive and up-to-date laboratory protocols</a:t>
            </a:r>
            <a:endParaRPr lang="en-US" sz="16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ime-consuming and inefficient</a:t>
            </a:r>
            <a:endParaRPr lang="en-US" sz="16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ack </a:t>
            </a: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 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practical insights and troubleshooting tips</a:t>
            </a:r>
            <a:endParaRPr lang="en-US" sz="16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ack of updated improvements </a:t>
            </a:r>
            <a:endParaRPr lang="en-US" sz="16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ard to replicate accurately</a:t>
            </a:r>
          </a:p>
          <a:p>
            <a:pPr algn="just">
              <a:buClr>
                <a:srgbClr val="FF0000"/>
              </a:buClr>
              <a:buSzPct val="120000"/>
            </a:pPr>
            <a:endParaRPr lang="en-US" sz="1600" b="1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D53A84-8EDB-E18E-DC21-9F1E03DAE412}"/>
              </a:ext>
            </a:extLst>
          </p:cNvPr>
          <p:cNvCxnSpPr>
            <a:cxnSpLocks/>
          </p:cNvCxnSpPr>
          <p:nvPr/>
        </p:nvCxnSpPr>
        <p:spPr>
          <a:xfrm>
            <a:off x="1783929" y="4378043"/>
            <a:ext cx="310668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23D60D-F840-5A97-7331-AF9331415010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783929" y="4017506"/>
            <a:ext cx="0" cy="3575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7C1548-1450-5F8D-E320-426380FC1C01}"/>
              </a:ext>
            </a:extLst>
          </p:cNvPr>
          <p:cNvCxnSpPr>
            <a:cxnSpLocks/>
          </p:cNvCxnSpPr>
          <p:nvPr/>
        </p:nvCxnSpPr>
        <p:spPr>
          <a:xfrm>
            <a:off x="4883655" y="4017506"/>
            <a:ext cx="0" cy="3575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4D5A98-1B69-F916-9B00-5E40E2C658BC}"/>
              </a:ext>
            </a:extLst>
          </p:cNvPr>
          <p:cNvCxnSpPr>
            <a:cxnSpLocks/>
          </p:cNvCxnSpPr>
          <p:nvPr/>
        </p:nvCxnSpPr>
        <p:spPr>
          <a:xfrm>
            <a:off x="3376179" y="4375058"/>
            <a:ext cx="0" cy="2131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E4892931-B381-0C43-80C8-D6C8E6A377A9}"/>
              </a:ext>
            </a:extLst>
          </p:cNvPr>
          <p:cNvSpPr/>
          <p:nvPr/>
        </p:nvSpPr>
        <p:spPr>
          <a:xfrm>
            <a:off x="6640234" y="4636912"/>
            <a:ext cx="1157547" cy="912170"/>
          </a:xfrm>
          <a:prstGeom prst="frame">
            <a:avLst>
              <a:gd name="adj1" fmla="val 41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3C5D6-3065-1260-F2CF-431605545677}"/>
              </a:ext>
            </a:extLst>
          </p:cNvPr>
          <p:cNvSpPr txBox="1"/>
          <p:nvPr/>
        </p:nvSpPr>
        <p:spPr>
          <a:xfrm>
            <a:off x="3973551" y="270982"/>
            <a:ext cx="9356106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Maiandra GD" panose="020E0502030308020204" pitchFamily="34" charset="0"/>
              </a:rPr>
              <a:t>Why LabMach ?</a:t>
            </a:r>
          </a:p>
        </p:txBody>
      </p:sp>
    </p:spTree>
    <p:extLst>
      <p:ext uri="{BB962C8B-B14F-4D97-AF65-F5344CB8AC3E}">
        <p14:creationId xmlns:p14="http://schemas.microsoft.com/office/powerpoint/2010/main" val="20758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C9CA-D328-1A9E-5D8A-7CA6A3726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How to write a research paper">
            <a:extLst>
              <a:ext uri="{FF2B5EF4-FFF2-40B4-BE49-F238E27FC236}">
                <a16:creationId xmlns:a16="http://schemas.microsoft.com/office/drawing/2014/main" id="{3F7C34C7-CF7F-A2E4-06CC-7E46D9E0E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143" y1="54286" x2="57143" y2="76286"/>
                        <a14:foregroundMark x1="63143" y1="72000" x2="58714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8" r="25744"/>
          <a:stretch/>
        </p:blipFill>
        <p:spPr bwMode="auto">
          <a:xfrm>
            <a:off x="506032" y="1495672"/>
            <a:ext cx="2555794" cy="252183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E2352B6-9335-9448-B73D-CB867A5A175C}"/>
              </a:ext>
            </a:extLst>
          </p:cNvPr>
          <p:cNvGrpSpPr/>
          <p:nvPr/>
        </p:nvGrpSpPr>
        <p:grpSpPr>
          <a:xfrm>
            <a:off x="3465501" y="1495670"/>
            <a:ext cx="2478096" cy="2521835"/>
            <a:chOff x="4359092" y="1430766"/>
            <a:chExt cx="4396680" cy="484094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C748E47-1DC1-2FF9-4C05-EBE81815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33" b="90000" l="10000" r="90000">
                          <a14:foregroundMark x1="46319" y1="15656" x2="47583" y2="32333"/>
                          <a14:foregroundMark x1="30583" y1="21333" x2="34667" y2="72333"/>
                          <a14:foregroundMark x1="29667" y1="75917" x2="48667" y2="79917"/>
                          <a14:foregroundMark x1="48667" y1="79917" x2="63250" y2="72833"/>
                          <a14:foregroundMark x1="63250" y1="72833" x2="49417" y2="63083"/>
                          <a14:foregroundMark x1="49417" y1="63083" x2="37417" y2="71417"/>
                          <a14:foregroundMark x1="37417" y1="71417" x2="45417" y2="81167"/>
                          <a14:foregroundMark x1="45417" y1="81167" x2="52583" y2="83750"/>
                          <a14:foregroundMark x1="75750" y1="17583" x2="27000" y2="18750"/>
                          <a14:foregroundMark x1="27000" y1="18750" x2="25250" y2="13333"/>
                          <a14:foregroundMark x1="70167" y1="17083" x2="63083" y2="39500"/>
                          <a14:foregroundMark x1="63083" y1="39500" x2="30167" y2="43583"/>
                          <a14:foregroundMark x1="30167" y1="43583" x2="41667" y2="25750"/>
                          <a14:foregroundMark x1="41667" y1="25750" x2="64583" y2="33583"/>
                          <a14:foregroundMark x1="64583" y1="33583" x2="67250" y2="51083"/>
                          <a14:foregroundMark x1="67250" y1="51083" x2="63417" y2="56667"/>
                          <a14:foregroundMark x1="42513" y1="12000" x2="42083" y2="11833"/>
                          <a14:foregroundMark x1="67750" y1="21833" x2="51628" y2="15552"/>
                          <a14:foregroundMark x1="39666" y1="14250" x2="31250" y2="22667"/>
                          <a14:foregroundMark x1="40579" y1="13337" x2="39666" y2="14250"/>
                          <a14:foregroundMark x1="42083" y1="11833" x2="41174" y2="12742"/>
                          <a14:foregroundMark x1="31250" y1="22667" x2="58583" y2="32083"/>
                          <a14:foregroundMark x1="58583" y1="32083" x2="59667" y2="17167"/>
                          <a14:foregroundMark x1="59667" y1="17167" x2="58500" y2="15944"/>
                          <a14:foregroundMark x1="31083" y1="15333" x2="42500" y2="23583"/>
                          <a14:foregroundMark x1="40543" y1="14250" x2="40333" y2="13250"/>
                          <a14:foregroundMark x1="42500" y1="23583" x2="40543" y2="14250"/>
                          <a14:foregroundMark x1="40333" y1="13250" x2="32750" y2="15167"/>
                          <a14:foregroundMark x1="32750" y1="15167" x2="32667" y2="15500"/>
                          <a14:foregroundMark x1="61833" y1="28250" x2="61000" y2="31250"/>
                          <a14:foregroundMark x1="37167" y1="19750" x2="36417" y2="23333"/>
                          <a14:foregroundMark x1="76417" y1="58333" x2="76833" y2="71500"/>
                          <a14:foregroundMark x1="76833" y1="71500" x2="72083" y2="82083"/>
                          <a14:foregroundMark x1="72083" y1="82083" x2="60250" y2="82667"/>
                          <a14:foregroundMark x1="60624" y1="14338" x2="64583" y2="14833"/>
                          <a14:foregroundMark x1="64583" y1="14833" x2="60781" y2="14603"/>
                          <a14:foregroundMark x1="41500" y1="7583" x2="62500" y2="9833"/>
                          <a14:foregroundMark x1="62500" y1="9833" x2="62667" y2="9917"/>
                          <a14:backgroundMark x1="43917" y1="14500" x2="46500" y2="14583"/>
                          <a14:backgroundMark x1="41750" y1="13167" x2="55989" y2="13773"/>
                          <a14:backgroundMark x1="56101" y1="13956" x2="41167" y2="14250"/>
                          <a14:backgroundMark x1="41167" y1="14250" x2="41167" y2="14250"/>
                          <a14:backgroundMark x1="59083" y1="13250" x2="51833" y2="13000"/>
                          <a14:backgroundMark x1="60917" y1="14833" x2="48250" y2="13250"/>
                        </a14:backgroundRemoval>
                      </a14:imgEffect>
                    </a14:imgLayer>
                  </a14:imgProps>
                </a:ext>
              </a:extLst>
            </a:blip>
            <a:srcRect l="5380" r="3798"/>
            <a:stretch/>
          </p:blipFill>
          <p:spPr>
            <a:xfrm>
              <a:off x="4359092" y="1430766"/>
              <a:ext cx="4396680" cy="484094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265E7A0-F70A-58E3-16C2-5844B44689A7}"/>
                </a:ext>
              </a:extLst>
            </p:cNvPr>
            <p:cNvSpPr/>
            <p:nvPr/>
          </p:nvSpPr>
          <p:spPr>
            <a:xfrm>
              <a:off x="4980791" y="1828800"/>
              <a:ext cx="3141233" cy="3969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8149AB5-B3DA-8353-29CF-D11D66C4A7DE}"/>
              </a:ext>
            </a:extLst>
          </p:cNvPr>
          <p:cNvSpPr txBox="1"/>
          <p:nvPr/>
        </p:nvSpPr>
        <p:spPr>
          <a:xfrm>
            <a:off x="398279" y="4636912"/>
            <a:ext cx="5697721" cy="169277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endParaRPr lang="en-US" sz="8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 c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omprehensive and up-to-date laboratory protocols</a:t>
            </a:r>
            <a:endParaRPr lang="en-US" sz="16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ime-consuming and inefficient</a:t>
            </a:r>
            <a:endParaRPr lang="en-US" sz="16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ack </a:t>
            </a: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 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practical insights and troubleshooting tips</a:t>
            </a:r>
            <a:endParaRPr lang="en-US" sz="16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ack of updated improvements </a:t>
            </a:r>
            <a:endParaRPr lang="en-US" sz="16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FF0000"/>
              </a:buClr>
              <a:buSzPct val="120000"/>
              <a:buFont typeface="Aptos" panose="020B0004020202020204" pitchFamily="34" charset="0"/>
              <a:buChar char="⮽"/>
            </a:pP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ard to replicate accurately</a:t>
            </a:r>
          </a:p>
          <a:p>
            <a:pPr algn="just">
              <a:buClr>
                <a:srgbClr val="FF0000"/>
              </a:buClr>
              <a:buSzPct val="120000"/>
            </a:pPr>
            <a:endParaRPr lang="en-US" sz="1600" b="1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60D014-88DE-3651-2266-3B2A1ADBFF0B}"/>
              </a:ext>
            </a:extLst>
          </p:cNvPr>
          <p:cNvCxnSpPr>
            <a:cxnSpLocks/>
          </p:cNvCxnSpPr>
          <p:nvPr/>
        </p:nvCxnSpPr>
        <p:spPr>
          <a:xfrm>
            <a:off x="1783929" y="4378043"/>
            <a:ext cx="310668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68BB4E-1D8B-D275-370A-18C2F9F011D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783929" y="4017506"/>
            <a:ext cx="0" cy="3575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46E7E9-5042-5B29-E121-F901A5BD1473}"/>
              </a:ext>
            </a:extLst>
          </p:cNvPr>
          <p:cNvCxnSpPr>
            <a:cxnSpLocks/>
          </p:cNvCxnSpPr>
          <p:nvPr/>
        </p:nvCxnSpPr>
        <p:spPr>
          <a:xfrm>
            <a:off x="4883655" y="4017506"/>
            <a:ext cx="0" cy="3575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85B4CB-5A74-F9A4-B067-1F28A06ED2AB}"/>
              </a:ext>
            </a:extLst>
          </p:cNvPr>
          <p:cNvCxnSpPr>
            <a:cxnSpLocks/>
          </p:cNvCxnSpPr>
          <p:nvPr/>
        </p:nvCxnSpPr>
        <p:spPr>
          <a:xfrm>
            <a:off x="3376179" y="4375058"/>
            <a:ext cx="0" cy="2131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FE536D-73CF-BC40-C96B-0F2011268293}"/>
              </a:ext>
            </a:extLst>
          </p:cNvPr>
          <p:cNvSpPr txBox="1"/>
          <p:nvPr/>
        </p:nvSpPr>
        <p:spPr>
          <a:xfrm>
            <a:off x="3973551" y="270982"/>
            <a:ext cx="9356106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Maiandra GD" panose="020E0502030308020204" pitchFamily="34" charset="0"/>
              </a:rPr>
              <a:t>Why LabMach ?</a:t>
            </a:r>
          </a:p>
        </p:txBody>
      </p:sp>
      <p:pic>
        <p:nvPicPr>
          <p:cNvPr id="32" name="Picture 3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5EEB33C-E1D7-C8AA-6B1B-05360ECB8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29" y="1495670"/>
            <a:ext cx="4995293" cy="4408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261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1D883-BD7B-85E6-9E3E-3CACA84CD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04F6446-F0A6-D76F-AEC5-C65CB7BDB9A6}"/>
              </a:ext>
            </a:extLst>
          </p:cNvPr>
          <p:cNvSpPr txBox="1"/>
          <p:nvPr/>
        </p:nvSpPr>
        <p:spPr>
          <a:xfrm>
            <a:off x="343332" y="2776268"/>
            <a:ext cx="6230134" cy="1862048"/>
          </a:xfrm>
          <a:prstGeom prst="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285750" indent="-28575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  <a:defRPr sz="1600" b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buClr>
                <a:srgbClr val="92D050"/>
              </a:buClr>
              <a:buSzPct val="120000"/>
              <a:buFont typeface="Aptos" panose="020B0004020202020204" pitchFamily="34" charset="0"/>
              <a:buChar char="☑"/>
            </a:pPr>
            <a:endParaRPr lang="en-US" sz="900" dirty="0"/>
          </a:p>
          <a:p>
            <a:pPr>
              <a:buClr>
                <a:srgbClr val="92D050"/>
              </a:buClr>
              <a:buSzPct val="120000"/>
              <a:buFont typeface="Aptos" panose="020B0004020202020204" pitchFamily="34" charset="0"/>
              <a:buChar char="☑"/>
            </a:pPr>
            <a:r>
              <a:rPr lang="en-US" sz="1800" dirty="0"/>
              <a:t>Detailed experimental protocols</a:t>
            </a:r>
          </a:p>
          <a:p>
            <a:pPr>
              <a:buClr>
                <a:srgbClr val="92D050"/>
              </a:buClr>
              <a:buSzPct val="120000"/>
              <a:buFont typeface="Aptos" panose="020B0004020202020204" pitchFamily="34" charset="0"/>
              <a:buChar char="☑"/>
            </a:pPr>
            <a:r>
              <a:rPr lang="en-US" sz="1800" dirty="0"/>
              <a:t>Practical insights, save time and avoid common pitfalls </a:t>
            </a:r>
          </a:p>
          <a:p>
            <a:pPr>
              <a:buClr>
                <a:srgbClr val="92D050"/>
              </a:buClr>
              <a:buSzPct val="120000"/>
              <a:buFont typeface="Aptos" panose="020B0004020202020204" pitchFamily="34" charset="0"/>
              <a:buChar char="☑"/>
            </a:pPr>
            <a:r>
              <a:rPr lang="en-US" sz="1800" dirty="0"/>
              <a:t>Improve the reproducibility of their experiments</a:t>
            </a:r>
          </a:p>
          <a:p>
            <a:pPr>
              <a:buClr>
                <a:srgbClr val="92D050"/>
              </a:buClr>
              <a:buSzPct val="120000"/>
              <a:buFont typeface="Aptos" panose="020B0004020202020204" pitchFamily="34" charset="0"/>
              <a:buChar char="☑"/>
            </a:pPr>
            <a:r>
              <a:rPr lang="en-US" sz="1800" dirty="0"/>
              <a:t>Fosters collaboration by connecting researchers </a:t>
            </a:r>
          </a:p>
          <a:p>
            <a:pPr>
              <a:buClr>
                <a:srgbClr val="92D050"/>
              </a:buClr>
              <a:buSzPct val="120000"/>
              <a:buFont typeface="Aptos" panose="020B0004020202020204" pitchFamily="34" charset="0"/>
              <a:buChar char="☑"/>
            </a:pPr>
            <a:r>
              <a:rPr lang="en-US" sz="1800" dirty="0"/>
              <a:t>Increases the efficiency of scientific research </a:t>
            </a:r>
          </a:p>
          <a:p>
            <a:pPr marL="0" indent="0">
              <a:buClr>
                <a:srgbClr val="92D050"/>
              </a:buClr>
              <a:buSzPct val="120000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A10DC-6DE5-8EEA-E184-CA7F22E72762}"/>
              </a:ext>
            </a:extLst>
          </p:cNvPr>
          <p:cNvSpPr txBox="1"/>
          <p:nvPr/>
        </p:nvSpPr>
        <p:spPr>
          <a:xfrm>
            <a:off x="558800" y="1019356"/>
            <a:ext cx="553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Maiandra GD" panose="020E0502030308020204" pitchFamily="34" charset="0"/>
              </a:rPr>
              <a:t>LabMach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35A8-B2C7-E357-71B6-EF6E47721E0D}"/>
              </a:ext>
            </a:extLst>
          </p:cNvPr>
          <p:cNvSpPr txBox="1"/>
          <p:nvPr/>
        </p:nvSpPr>
        <p:spPr>
          <a:xfrm>
            <a:off x="8439021" y="2247310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Revenue Model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0748C357-2BE4-547B-34BD-B8331A6D2485}"/>
              </a:ext>
            </a:extLst>
          </p:cNvPr>
          <p:cNvSpPr/>
          <p:nvPr/>
        </p:nvSpPr>
        <p:spPr>
          <a:xfrm>
            <a:off x="7131636" y="1993146"/>
            <a:ext cx="4717032" cy="1950340"/>
          </a:xfrm>
          <a:prstGeom prst="frame">
            <a:avLst>
              <a:gd name="adj1" fmla="val 3178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F980F-7C07-95E1-D3CD-48A767FCE5E0}"/>
              </a:ext>
            </a:extLst>
          </p:cNvPr>
          <p:cNvSpPr txBox="1"/>
          <p:nvPr/>
        </p:nvSpPr>
        <p:spPr>
          <a:xfrm>
            <a:off x="7311184" y="2697993"/>
            <a:ext cx="462081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User Interface Ads Recommender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700" dirty="0"/>
              <a:t>University-Based Access with extra features</a:t>
            </a:r>
          </a:p>
        </p:txBody>
      </p:sp>
    </p:spTree>
    <p:extLst>
      <p:ext uri="{BB962C8B-B14F-4D97-AF65-F5344CB8AC3E}">
        <p14:creationId xmlns:p14="http://schemas.microsoft.com/office/powerpoint/2010/main" val="109567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  <p:bldP spid="4" grpId="0"/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20D60DE-D915-2986-C25B-554B84EC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944" y="1527414"/>
            <a:ext cx="2650767" cy="4628779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62518B-3104-C4A6-05BB-194FDF459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96" y="1527414"/>
            <a:ext cx="2603688" cy="46287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1BE1A4-F698-C45C-B217-AE44E100D6EC}"/>
              </a:ext>
            </a:extLst>
          </p:cNvPr>
          <p:cNvSpPr txBox="1"/>
          <p:nvPr/>
        </p:nvSpPr>
        <p:spPr>
          <a:xfrm>
            <a:off x="7849680" y="1002595"/>
            <a:ext cx="1461372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/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Collaborate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EA8CE-6E0C-4127-C18C-E689189CA091}"/>
              </a:ext>
            </a:extLst>
          </p:cNvPr>
          <p:cNvSpPr txBox="1"/>
          <p:nvPr/>
        </p:nvSpPr>
        <p:spPr>
          <a:xfrm>
            <a:off x="9424551" y="1002595"/>
            <a:ext cx="1021102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/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Upload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DEE663-B40B-A5CF-FEE3-B47A09E52092}"/>
              </a:ext>
            </a:extLst>
          </p:cNvPr>
          <p:cNvSpPr txBox="1"/>
          <p:nvPr/>
        </p:nvSpPr>
        <p:spPr>
          <a:xfrm>
            <a:off x="10585278" y="1002595"/>
            <a:ext cx="1021102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Share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3AE72C-C577-A023-52AD-8866277D8B1D}"/>
              </a:ext>
            </a:extLst>
          </p:cNvPr>
          <p:cNvCxnSpPr>
            <a:endCxn id="25" idx="2"/>
          </p:cNvCxnSpPr>
          <p:nvPr/>
        </p:nvCxnSpPr>
        <p:spPr>
          <a:xfrm flipH="1" flipV="1">
            <a:off x="8580366" y="1371927"/>
            <a:ext cx="1865287" cy="393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0FF152-4FA7-58AA-CD3A-806632D8CFD1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9935102" y="1371927"/>
            <a:ext cx="829079" cy="393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175836-D30E-353E-58D6-1FF27766D1DB}"/>
              </a:ext>
            </a:extLst>
          </p:cNvPr>
          <p:cNvCxnSpPr>
            <a:cxnSpLocks/>
          </p:cNvCxnSpPr>
          <p:nvPr/>
        </p:nvCxnSpPr>
        <p:spPr>
          <a:xfrm flipV="1">
            <a:off x="11036566" y="1391695"/>
            <a:ext cx="0" cy="373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1">
            <a:extLst>
              <a:ext uri="{FF2B5EF4-FFF2-40B4-BE49-F238E27FC236}">
                <a16:creationId xmlns:a16="http://schemas.microsoft.com/office/drawing/2014/main" id="{75530678-2D84-2D1D-EE2F-E145206E2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545" y="244400"/>
            <a:ext cx="8889025" cy="733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600" b="1" dirty="0">
                <a:latin typeface="Franklin Gothic Demi" panose="020B0703020102020204" pitchFamily="34" charset="0"/>
              </a:rPr>
              <a:t>Storyboard / Illustrations</a:t>
            </a:r>
          </a:p>
        </p:txBody>
      </p:sp>
      <p:pic>
        <p:nvPicPr>
          <p:cNvPr id="34" name="Picture 3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4661A6B-CA03-085C-5C4E-386CC0BA4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28" y="1527414"/>
            <a:ext cx="2603688" cy="4628779"/>
          </a:xfrm>
          <a:prstGeom prst="rect">
            <a:avLst/>
          </a:prstGeom>
        </p:spPr>
      </p:pic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C10B6-FB98-1196-0339-2CC8AEDC5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2" y="1527414"/>
            <a:ext cx="2603688" cy="4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CD052-ED1D-1BDF-710A-D9740E96B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6" y="1398287"/>
            <a:ext cx="2665027" cy="4737825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A document with lines on it&#10;&#10;Description automatically generated">
            <a:extLst>
              <a:ext uri="{FF2B5EF4-FFF2-40B4-BE49-F238E27FC236}">
                <a16:creationId xmlns:a16="http://schemas.microsoft.com/office/drawing/2014/main" id="{4C57E272-1814-F54C-8C72-C6B071CD6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89" y="1398287"/>
            <a:ext cx="2665027" cy="4737825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6939DCA0-559C-228A-4C14-47705A7DA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0" y="1398287"/>
            <a:ext cx="2665027" cy="4737825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3C72EFFD-FB4E-33AB-889A-98FF97853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545" y="244400"/>
            <a:ext cx="8889025" cy="733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600" b="1" dirty="0">
                <a:latin typeface="Franklin Gothic Demi" panose="020B0703020102020204" pitchFamily="34" charset="0"/>
              </a:rPr>
              <a:t>Storyboard / Illustrations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58B7DE-E3C4-F924-B30E-ABCDA2B54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870" y="1398287"/>
            <a:ext cx="2708920" cy="47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2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8FA89D-111C-7A60-E5AD-976A1DF2D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36" y="966649"/>
            <a:ext cx="3099571" cy="5510349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D03C57-9036-6F4F-8F47-F49C476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02" y="966649"/>
            <a:ext cx="3099571" cy="5510349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4A20357F-AB3D-BA36-7E98-138699A53E78}"/>
              </a:ext>
            </a:extLst>
          </p:cNvPr>
          <p:cNvSpPr/>
          <p:nvPr/>
        </p:nvSpPr>
        <p:spPr>
          <a:xfrm>
            <a:off x="5379396" y="3501957"/>
            <a:ext cx="1605064" cy="1848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C657B0C9-AD1A-F27F-B80B-3BC1BDA35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" y="287776"/>
            <a:ext cx="12571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Once the protocol and user database have grown significantly, we will plan to introduce the LabMach AI Bot.</a:t>
            </a:r>
          </a:p>
        </p:txBody>
      </p:sp>
    </p:spTree>
    <p:extLst>
      <p:ext uri="{BB962C8B-B14F-4D97-AF65-F5344CB8AC3E}">
        <p14:creationId xmlns:p14="http://schemas.microsoft.com/office/powerpoint/2010/main" val="110828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B75838-5F48-086C-59D5-DFF49CDDC402}"/>
              </a:ext>
            </a:extLst>
          </p:cNvPr>
          <p:cNvGrpSpPr/>
          <p:nvPr/>
        </p:nvGrpSpPr>
        <p:grpSpPr>
          <a:xfrm>
            <a:off x="1953491" y="1215736"/>
            <a:ext cx="8395854" cy="4499264"/>
            <a:chOff x="1953491" y="1215736"/>
            <a:chExt cx="8395854" cy="4499264"/>
          </a:xfrm>
        </p:grpSpPr>
        <p:pic>
          <p:nvPicPr>
            <p:cNvPr id="1026" name="Picture 2" descr="Ending the &quot;Thank You&quot; Ending Slide">
              <a:extLst>
                <a:ext uri="{FF2B5EF4-FFF2-40B4-BE49-F238E27FC236}">
                  <a16:creationId xmlns:a16="http://schemas.microsoft.com/office/drawing/2014/main" id="{E79D7493-1E93-7F4A-08E7-B27FF40941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4" t="10272" r="7055" b="8967"/>
            <a:stretch/>
          </p:blipFill>
          <p:spPr bwMode="auto">
            <a:xfrm>
              <a:off x="1953491" y="1215736"/>
              <a:ext cx="8395854" cy="449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821100-872D-199F-87F3-DF9F22FD3F8A}"/>
                    </a:ext>
                  </a:extLst>
                </p14:cNvPr>
                <p14:cNvContentPartPr/>
                <p14:nvPr/>
              </p14:nvContentPartPr>
              <p14:xfrm>
                <a:off x="7004880" y="3246030"/>
                <a:ext cx="63000" cy="124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821100-872D-199F-87F3-DF9F22FD3F8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2240" y="3183030"/>
                  <a:ext cx="188640" cy="25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5070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B98F6E-4A40-4A79-B4E2-90B2AF4BC60B}">
  <we:reference id="wa200006038" version="1.0.0.3" store="en-US" storeType="OMEX"/>
  <we:alternateReferences>
    <we:reference id="wa200006038" version="1.0.0.3" store="en-US" storeType="OMEX"/>
  </we:alternateReferences>
  <we:properties>
    <we:property name="pptx_export_from_biorender" value="false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14298</TotalTime>
  <Words>153</Words>
  <Application>Microsoft Office PowerPoint</Application>
  <PresentationFormat>Widescreen</PresentationFormat>
  <Paragraphs>37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Bernard MT Condensed</vt:lpstr>
      <vt:lpstr>Franklin Gothic Demi</vt:lpstr>
      <vt:lpstr>Gill Sans MT</vt:lpstr>
      <vt:lpstr>Maiandra GD</vt:lpstr>
      <vt:lpstr>Gallery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Prince Jhandai</dc:creator>
  <cp:lastModifiedBy>Prince Jhandai</cp:lastModifiedBy>
  <cp:revision>19</cp:revision>
  <dcterms:created xsi:type="dcterms:W3CDTF">2024-11-08T16:23:20Z</dcterms:created>
  <dcterms:modified xsi:type="dcterms:W3CDTF">2024-11-21T15:03:51Z</dcterms:modified>
</cp:coreProperties>
</file>